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6" r:id="rId1"/>
  </p:sldMasterIdLst>
  <p:notesMasterIdLst>
    <p:notesMasterId r:id="rId19"/>
  </p:notesMasterIdLst>
  <p:sldIdLst>
    <p:sldId id="291" r:id="rId2"/>
    <p:sldId id="301" r:id="rId3"/>
    <p:sldId id="292" r:id="rId4"/>
    <p:sldId id="294" r:id="rId5"/>
    <p:sldId id="296" r:id="rId6"/>
    <p:sldId id="298" r:id="rId7"/>
    <p:sldId id="307" r:id="rId8"/>
    <p:sldId id="302" r:id="rId9"/>
    <p:sldId id="305" r:id="rId10"/>
    <p:sldId id="303" r:id="rId11"/>
    <p:sldId id="297" r:id="rId12"/>
    <p:sldId id="293" r:id="rId13"/>
    <p:sldId id="299" r:id="rId14"/>
    <p:sldId id="308" r:id="rId15"/>
    <p:sldId id="306" r:id="rId16"/>
    <p:sldId id="304" r:id="rId17"/>
    <p:sldId id="295" r:id="rId18"/>
  </p:sldIdLst>
  <p:sldSz cx="9144000" cy="6858000" type="screen4x3"/>
  <p:notesSz cx="6797675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1pPr>
    <a:lvl2pPr marL="457200" algn="l" defTabSz="449263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2pPr>
    <a:lvl3pPr marL="914400" algn="l" defTabSz="449263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3pPr>
    <a:lvl4pPr marL="1371600" algn="l" defTabSz="449263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4pPr>
    <a:lvl5pPr marL="1828800" algn="l" defTabSz="449263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4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Kłopotek" initials="" lastIdx="7" clrIdx="0"/>
  <p:cmAuthor id="1" name="Anna Kłopotek" initials="A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4654" autoAdjust="0"/>
  </p:normalViewPr>
  <p:slideViewPr>
    <p:cSldViewPr>
      <p:cViewPr>
        <p:scale>
          <a:sx n="53" d="100"/>
          <a:sy n="53" d="100"/>
        </p:scale>
        <p:origin x="-1181" y="-2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/>
            </a:pPr>
            <a:endParaRPr lang="pl-PL" sz="1800">
              <a:latin typeface="Tahoma" pitchFamily="32" charset="0"/>
              <a:ea typeface="+mn-ea"/>
              <a:cs typeface="Arial Unicode MS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125575" y="-9840913"/>
            <a:ext cx="28254325" cy="21189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35600" cy="446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noProof="0" smtClean="0"/>
          </a:p>
        </p:txBody>
      </p:sp>
    </p:spTree>
    <p:extLst>
      <p:ext uri="{BB962C8B-B14F-4D97-AF65-F5344CB8AC3E}">
        <p14:creationId xmlns:p14="http://schemas.microsoft.com/office/powerpoint/2010/main" xmlns="" val="3597249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621E9-A0A7-4CCA-972D-EB8843B2B3BE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FD362-DA75-4A88-99FA-4CEE78D940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C41D2-4D5B-441E-8FE9-9C8766B6A0B5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F3DE-B12B-4532-BB97-CA6D96B600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C3478-825F-4447-BFC1-1D139FC18013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DFC38-4223-48A1-97BF-E1DE2B1D24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08FD2-40C3-4EE5-AE93-22B209BFA623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5D0F-4F0F-42DA-B29A-9DB5ACCA43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5A48-6CC9-4CF4-823E-80765D25CC15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6916C-525D-463C-860F-07D619BC64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54F15-EE94-4514-BE7E-3649F3EE3139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9CD1A-05EE-4E94-872D-6E4F244197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1719-671C-4FD9-848B-2FE4D7D98F79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E90AA-C43E-4FCF-B475-D9D0422F06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82F-1C38-4E17-B344-3EE7472DC347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8C2C5-F65C-4924-8BC3-75D040A65B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2E1F-DEBB-41E6-9205-22EDC53BD414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93688-280D-498D-8CA8-F2187E7252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94EE-8AB7-4BB0-9884-87B51CB8FC0B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B6AED-2C18-46E3-ACB8-CED4052BA9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255BFECD-6831-47B8-97D8-E4FC051890EB}" type="datetimeFigureOut">
              <a:rPr lang="pl-PL"/>
              <a:pPr>
                <a:defRPr/>
              </a:pPr>
              <a:t>2020-04-21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DC1E4B69-ED8A-4340-80A3-1CBF96B1E0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ransition spd="med"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bin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bin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bin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bin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bin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bin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bin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bin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bin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bin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bin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bin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bin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bin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bin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21459" cy="588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339752" y="18864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Jak oddychamy?</a:t>
            </a:r>
            <a:endParaRPr lang="pl-PL" sz="4800" b="1" dirty="0">
              <a:solidFill>
                <a:schemeClr val="tx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Wstęp - slajd 1">
            <a:hlinkClick r:id="" action="ppaction://media"/>
          </p:cNvPr>
          <p:cNvPicPr>
            <a:picLocks noRot="1" noChangeAspect="1"/>
          </p:cNvPicPr>
          <p:nvPr>
            <a:wavAudioFile r:embed="rId1" name="Wstęp - slajd 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165304"/>
            <a:ext cx="388491" cy="3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3015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9532" y="1124744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tx1"/>
                </a:solidFill>
                <a:latin typeface="+mn-lt"/>
              </a:rPr>
              <a:t>W płucach zachodzi </a:t>
            </a:r>
            <a:r>
              <a:rPr lang="pl-PL" sz="3600" b="1" dirty="0" smtClean="0">
                <a:solidFill>
                  <a:schemeClr val="tx1"/>
                </a:solidFill>
                <a:latin typeface="+mn-lt"/>
              </a:rPr>
              <a:t>wymiana gazowa </a:t>
            </a:r>
            <a:r>
              <a:rPr lang="pl-PL" sz="3600" dirty="0" smtClean="0">
                <a:solidFill>
                  <a:schemeClr val="tx1"/>
                </a:solidFill>
                <a:latin typeface="+mn-lt"/>
              </a:rPr>
              <a:t>– tlen przenika do krwi, a z krwi </a:t>
            </a:r>
            <a:r>
              <a:rPr lang="pl-PL" sz="3600" dirty="0">
                <a:solidFill>
                  <a:schemeClr val="tx1"/>
                </a:solidFill>
                <a:latin typeface="+mn-lt"/>
              </a:rPr>
              <a:t>jest </a:t>
            </a:r>
            <a:r>
              <a:rPr lang="pl-PL" sz="3600" dirty="0" smtClean="0">
                <a:solidFill>
                  <a:schemeClr val="tx1"/>
                </a:solidFill>
                <a:latin typeface="+mn-lt"/>
              </a:rPr>
              <a:t>wydalany dwutlenek węgla.</a:t>
            </a:r>
            <a:endParaRPr lang="pl-PL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79984" y="11663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+mj-lt"/>
              </a:rPr>
              <a:t>Płuca – narząd wymiany gazowej</a:t>
            </a:r>
            <a:endParaRPr lang="pl-PL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78221"/>
            <a:ext cx="4176464" cy="346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0">
            <a:hlinkClick r:id="" action="ppaction://media"/>
          </p:cNvPr>
          <p:cNvPicPr>
            <a:picLocks noRot="1" noChangeAspect="1"/>
          </p:cNvPicPr>
          <p:nvPr>
            <a:wavAudioFile r:embed="rId1" name="10"/>
          </p:nvPr>
        </p:nvPicPr>
        <p:blipFill>
          <a:blip r:embed="rId4" cstate="print"/>
          <a:stretch>
            <a:fillRect/>
          </a:stretch>
        </p:blipFill>
        <p:spPr>
          <a:xfrm>
            <a:off x="8676457" y="6086252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077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987824" y="5325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+mj-lt"/>
              </a:rPr>
              <a:t>W płucach</a:t>
            </a:r>
            <a:endParaRPr lang="pl-P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66676" y="1268760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tx1"/>
                </a:solidFill>
                <a:latin typeface="+mn-lt"/>
              </a:rPr>
              <a:t>Płuca </a:t>
            </a:r>
            <a:r>
              <a:rPr lang="pl-PL" sz="3600" dirty="0">
                <a:solidFill>
                  <a:schemeClr val="tx1"/>
                </a:solidFill>
                <a:latin typeface="+mn-lt"/>
              </a:rPr>
              <a:t>są</a:t>
            </a:r>
            <a:r>
              <a:rPr lang="pl-PL" sz="3600" dirty="0">
                <a:solidFill>
                  <a:schemeClr val="tx1"/>
                </a:solidFill>
              </a:rPr>
              <a:t> </a:t>
            </a:r>
            <a:r>
              <a:rPr lang="pl-PL" sz="3600" dirty="0" smtClean="0">
                <a:solidFill>
                  <a:schemeClr val="tx1"/>
                </a:solidFill>
                <a:latin typeface="+mn-lt"/>
              </a:rPr>
              <a:t>zbudowane</a:t>
            </a:r>
          </a:p>
          <a:p>
            <a:r>
              <a:rPr lang="pl-PL" sz="3600" dirty="0" smtClean="0">
                <a:solidFill>
                  <a:schemeClr val="tx1"/>
                </a:solidFill>
                <a:latin typeface="+mn-lt"/>
              </a:rPr>
              <a:t>z 300 milionów pęcherzyków </a:t>
            </a:r>
            <a:br>
              <a:rPr lang="pl-PL" sz="3600" dirty="0" smtClean="0">
                <a:solidFill>
                  <a:schemeClr val="tx1"/>
                </a:solidFill>
                <a:latin typeface="+mn-lt"/>
              </a:rPr>
            </a:br>
            <a:r>
              <a:rPr lang="pl-PL" sz="3600" dirty="0" smtClean="0">
                <a:solidFill>
                  <a:schemeClr val="tx1"/>
                </a:solidFill>
                <a:latin typeface="+mn-lt"/>
              </a:rPr>
              <a:t>o cienkich ścianach. </a:t>
            </a:r>
          </a:p>
          <a:p>
            <a:r>
              <a:rPr lang="pl-PL" sz="3600" dirty="0" smtClean="0">
                <a:solidFill>
                  <a:schemeClr val="tx1"/>
                </a:solidFill>
                <a:latin typeface="+mn-lt"/>
              </a:rPr>
              <a:t>Każdy z nich jest gęsto opleciony naczyniami krwionośnymi.</a:t>
            </a:r>
            <a:endParaRPr lang="pl-PL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39838"/>
            <a:ext cx="4266740" cy="494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1">
            <a:hlinkClick r:id="" action="ppaction://media"/>
          </p:cNvPr>
          <p:cNvPicPr>
            <a:picLocks noRot="1" noChangeAspect="1"/>
          </p:cNvPicPr>
          <p:nvPr>
            <a:wavAudioFile r:embed="rId1" name="11"/>
          </p:nvPr>
        </p:nvPicPr>
        <p:blipFill>
          <a:blip r:embed="rId4" cstate="print"/>
          <a:stretch>
            <a:fillRect/>
          </a:stretch>
        </p:blipFill>
        <p:spPr>
          <a:xfrm>
            <a:off x="8676457" y="6158260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154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.klopotek\Downloads\biulety_19\122557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00" y="3480851"/>
            <a:ext cx="4900240" cy="336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aśnienie w chmurce 5"/>
          <p:cNvSpPr/>
          <p:nvPr/>
        </p:nvSpPr>
        <p:spPr>
          <a:xfrm>
            <a:off x="1581200" y="404664"/>
            <a:ext cx="5976664" cy="3024336"/>
          </a:xfrm>
          <a:prstGeom prst="cloudCallou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600" dirty="0" smtClean="0">
              <a:solidFill>
                <a:schemeClr val="tx1"/>
              </a:solidFill>
            </a:endParaRPr>
          </a:p>
          <a:p>
            <a:pPr algn="ctr"/>
            <a:r>
              <a:rPr lang="pl-PL" sz="3200" dirty="0" smtClean="0">
                <a:solidFill>
                  <a:schemeClr val="tx1"/>
                </a:solidFill>
              </a:rPr>
              <a:t>… </a:t>
            </a:r>
            <a:r>
              <a:rPr lang="pl-PL" sz="3200" dirty="0">
                <a:solidFill>
                  <a:schemeClr val="tx1"/>
                </a:solidFill>
              </a:rPr>
              <a:t>powierzchnia płuc dorosłego człowieka jest równa połowie boiska do siatkówki!</a:t>
            </a:r>
          </a:p>
          <a:p>
            <a:pPr algn="ctr"/>
            <a:endParaRPr lang="pl-PL" dirty="0"/>
          </a:p>
        </p:txBody>
      </p:sp>
      <p:pic>
        <p:nvPicPr>
          <p:cNvPr id="7" name="12">
            <a:hlinkClick r:id="" action="ppaction://media"/>
          </p:cNvPr>
          <p:cNvPicPr>
            <a:picLocks noRot="1" noChangeAspect="1"/>
          </p:cNvPicPr>
          <p:nvPr>
            <a:wavAudioFile r:embed="rId1" name="12"/>
          </p:nvPr>
        </p:nvPicPr>
        <p:blipFill>
          <a:blip r:embed="rId4" cstate="print"/>
          <a:stretch>
            <a:fillRect/>
          </a:stretch>
        </p:blipFill>
        <p:spPr>
          <a:xfrm>
            <a:off x="8676457" y="6086252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9686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174" y="780108"/>
            <a:ext cx="8440635" cy="546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załka w górę 3"/>
          <p:cNvSpPr/>
          <p:nvPr/>
        </p:nvSpPr>
        <p:spPr>
          <a:xfrm rot="20444724">
            <a:off x="7163797" y="4450643"/>
            <a:ext cx="266045" cy="10846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585582">
            <a:off x="3467543" y="2231462"/>
            <a:ext cx="1227084" cy="77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903390">
            <a:off x="5585298" y="1692246"/>
            <a:ext cx="1069768" cy="6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775302">
            <a:off x="4140150" y="4990917"/>
            <a:ext cx="1420731" cy="89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28790" y="101160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3"/>
                </a:solidFill>
              </a:rPr>
              <a:t>tlen</a:t>
            </a:r>
            <a:endParaRPr lang="pl-PL" sz="2400" b="1" dirty="0">
              <a:solidFill>
                <a:schemeClr val="accent3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198836" y="147326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</a:t>
            </a:r>
            <a:r>
              <a:rPr lang="pl-PL" sz="2400" b="1" dirty="0" smtClean="0">
                <a:solidFill>
                  <a:schemeClr val="tx1"/>
                </a:solidFill>
              </a:rPr>
              <a:t>ęcherzyk płucny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87624" y="5563770"/>
            <a:ext cx="3764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dwutlenek węgla</a:t>
            </a:r>
            <a:endParaRPr lang="pl-PL" sz="2400" b="1" dirty="0">
              <a:solidFill>
                <a:srgbClr val="FFC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012160" y="5699498"/>
            <a:ext cx="280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n</a:t>
            </a:r>
            <a:r>
              <a:rPr lang="pl-PL" sz="2400" b="1" dirty="0" smtClean="0">
                <a:solidFill>
                  <a:srgbClr val="FF0000"/>
                </a:solidFill>
              </a:rPr>
              <a:t>aczynie krwionośne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12" name="13">
            <a:hlinkClick r:id="" action="ppaction://media"/>
          </p:cNvPr>
          <p:cNvPicPr>
            <a:picLocks noRot="1" noChangeAspect="1"/>
          </p:cNvPicPr>
          <p:nvPr>
            <a:wavAudioFile r:embed="rId1" name="13"/>
          </p:nvPr>
        </p:nvPicPr>
        <p:blipFill>
          <a:blip r:embed="rId5" cstate="print"/>
          <a:stretch>
            <a:fillRect/>
          </a:stretch>
        </p:blipFill>
        <p:spPr>
          <a:xfrm>
            <a:off x="8676457" y="6086252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8095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55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36836" y="188640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tx1"/>
                </a:solidFill>
                <a:latin typeface="+mn-lt"/>
              </a:rPr>
              <a:t>W każdej komórce ciała w obecności </a:t>
            </a:r>
            <a:r>
              <a:rPr lang="pl-PL" sz="3600" b="1" dirty="0" smtClean="0">
                <a:solidFill>
                  <a:schemeClr val="tx1"/>
                </a:solidFill>
                <a:latin typeface="+mn-lt"/>
              </a:rPr>
              <a:t>tlenu</a:t>
            </a:r>
            <a:r>
              <a:rPr lang="pl-PL" sz="3600" dirty="0" smtClean="0">
                <a:solidFill>
                  <a:schemeClr val="tx1"/>
                </a:solidFill>
                <a:latin typeface="+mn-lt"/>
              </a:rPr>
              <a:t> </a:t>
            </a:r>
            <a:br>
              <a:rPr lang="pl-PL" sz="3600" dirty="0" smtClean="0">
                <a:solidFill>
                  <a:schemeClr val="tx1"/>
                </a:solidFill>
                <a:latin typeface="+mn-lt"/>
              </a:rPr>
            </a:br>
            <a:r>
              <a:rPr lang="pl-PL" sz="3600" dirty="0" smtClean="0">
                <a:solidFill>
                  <a:schemeClr val="tx1"/>
                </a:solidFill>
                <a:latin typeface="+mn-lt"/>
              </a:rPr>
              <a:t>i </a:t>
            </a:r>
            <a:r>
              <a:rPr lang="pl-PL" sz="3600" b="1" dirty="0" smtClean="0">
                <a:solidFill>
                  <a:schemeClr val="tx1"/>
                </a:solidFill>
                <a:latin typeface="+mn-lt"/>
              </a:rPr>
              <a:t>składników pokarmowych </a:t>
            </a:r>
            <a:r>
              <a:rPr lang="pl-PL" sz="3600" dirty="0" smtClean="0">
                <a:solidFill>
                  <a:schemeClr val="tx1"/>
                </a:solidFill>
                <a:latin typeface="+mn-lt"/>
              </a:rPr>
              <a:t>zachodzi </a:t>
            </a:r>
          </a:p>
          <a:p>
            <a:pPr algn="ctr"/>
            <a:r>
              <a:rPr lang="pl-PL" sz="3600" b="1" dirty="0" smtClean="0">
                <a:solidFill>
                  <a:schemeClr val="tx1"/>
                </a:solidFill>
                <a:latin typeface="+mn-lt"/>
              </a:rPr>
              <a:t>wytwarzanie energii, czyli oddychanie </a:t>
            </a:r>
            <a:r>
              <a:rPr lang="pl-PL" sz="3600" b="1" dirty="0" smtClean="0">
                <a:solidFill>
                  <a:schemeClr val="tx1"/>
                </a:solidFill>
                <a:latin typeface="+mn-lt"/>
              </a:rPr>
              <a:t>komórkowe</a:t>
            </a:r>
            <a:r>
              <a:rPr lang="pl-PL" sz="3600" dirty="0" smtClean="0">
                <a:solidFill>
                  <a:schemeClr val="tx1"/>
                </a:solidFill>
                <a:latin typeface="+mn-lt"/>
              </a:rPr>
              <a:t>.</a:t>
            </a:r>
            <a:endParaRPr lang="pl-PL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249289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3"/>
                </a:solidFill>
                <a:ea typeface="Tahoma" pitchFamily="34" charset="0"/>
                <a:cs typeface="Tahoma" pitchFamily="34" charset="0"/>
              </a:rPr>
              <a:t>tlen</a:t>
            </a:r>
            <a:endParaRPr lang="pl-PL" sz="2400" b="1" dirty="0">
              <a:solidFill>
                <a:schemeClr val="accent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5536" y="566124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cukry i tłuszcze</a:t>
            </a:r>
            <a:endParaRPr lang="pl-PL" sz="2400" b="1" dirty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300192" y="249289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ENERGIA</a:t>
            </a:r>
            <a:endParaRPr lang="pl-PL" sz="3200" b="1" dirty="0">
              <a:solidFill>
                <a:srgbClr val="FF000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199784" y="407707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  <a:ea typeface="Tahoma" pitchFamily="34" charset="0"/>
                <a:cs typeface="Tahoma" pitchFamily="34" charset="0"/>
              </a:rPr>
              <a:t>woda</a:t>
            </a:r>
            <a:endParaRPr lang="pl-PL" sz="2400" b="1" dirty="0">
              <a:solidFill>
                <a:srgbClr val="0070C0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1008"/>
            <a:ext cx="2270430" cy="13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4932040" y="5733256"/>
            <a:ext cx="391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6"/>
                </a:solidFill>
                <a:ea typeface="Tahoma" pitchFamily="34" charset="0"/>
                <a:cs typeface="Tahoma" pitchFamily="34" charset="0"/>
              </a:rPr>
              <a:t>dwutlenek węgla</a:t>
            </a:r>
            <a:endParaRPr lang="pl-PL" sz="2400" b="1" dirty="0">
              <a:solidFill>
                <a:schemeClr val="accent6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75684">
            <a:off x="1557495" y="4547106"/>
            <a:ext cx="13176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33559">
            <a:off x="5419923" y="3860961"/>
            <a:ext cx="13176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załka w prawo 7"/>
          <p:cNvSpPr/>
          <p:nvPr/>
        </p:nvSpPr>
        <p:spPr>
          <a:xfrm rot="2231448">
            <a:off x="1332060" y="2970058"/>
            <a:ext cx="1512168" cy="51015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 rot="1866750">
            <a:off x="4579980" y="5039387"/>
            <a:ext cx="1629925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 rot="19597517">
            <a:off x="4639056" y="3130149"/>
            <a:ext cx="1676711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14">
            <a:hlinkClick r:id="" action="ppaction://media"/>
          </p:cNvPr>
          <p:cNvPicPr>
            <a:picLocks noRot="1" noChangeAspect="1"/>
          </p:cNvPicPr>
          <p:nvPr>
            <a:wavAudioFile r:embed="rId1" name="14"/>
          </p:nvPr>
        </p:nvPicPr>
        <p:blipFill>
          <a:blip r:embed="rId6" cstate="print"/>
          <a:stretch>
            <a:fillRect/>
          </a:stretch>
        </p:blipFill>
        <p:spPr>
          <a:xfrm>
            <a:off x="8676457" y="6014244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35294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43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2" grpId="0"/>
      <p:bldP spid="10" grpId="0"/>
      <p:bldP spid="8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b.zawistowska\AppData\Local\Microsoft\Windows\Temporary Internet Files\Content.Outlook\ZYP0Y79N\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7560840" cy="480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539552" y="260648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Energia</a:t>
            </a:r>
            <a:r>
              <a:rPr lang="pl-PL" sz="3200" dirty="0" smtClean="0">
                <a:solidFill>
                  <a:schemeClr val="tx1"/>
                </a:solidFill>
                <a:latin typeface="+mn-lt"/>
              </a:rPr>
              <a:t>, która powstała podczas oddychania komórkowego, jest niezbędna do wykonywania wszystkich czynności. </a:t>
            </a:r>
            <a:br>
              <a:rPr lang="pl-PL" sz="3200" dirty="0" smtClean="0">
                <a:solidFill>
                  <a:schemeClr val="tx1"/>
                </a:solidFill>
                <a:latin typeface="+mn-lt"/>
              </a:rPr>
            </a:br>
            <a:r>
              <a:rPr lang="pl-PL" sz="3200" dirty="0" smtClean="0">
                <a:solidFill>
                  <a:schemeClr val="tx1"/>
                </a:solidFill>
                <a:latin typeface="+mn-lt"/>
              </a:rPr>
              <a:t>Zapotrzebowanie na energię zmienia się </a:t>
            </a:r>
            <a:br>
              <a:rPr lang="pl-PL" sz="3200" dirty="0" smtClean="0">
                <a:solidFill>
                  <a:schemeClr val="tx1"/>
                </a:solidFill>
                <a:latin typeface="+mn-lt"/>
              </a:rPr>
            </a:br>
            <a:r>
              <a:rPr lang="pl-PL" sz="3200" dirty="0" smtClean="0">
                <a:solidFill>
                  <a:schemeClr val="tx1"/>
                </a:solidFill>
                <a:latin typeface="+mn-lt"/>
              </a:rPr>
              <a:t>w </a:t>
            </a:r>
            <a:r>
              <a:rPr lang="pl-PL" sz="3200" dirty="0">
                <a:solidFill>
                  <a:schemeClr val="tx1"/>
                </a:solidFill>
                <a:latin typeface="+mn-lt"/>
              </a:rPr>
              <a:t>zależności od </a:t>
            </a:r>
            <a:r>
              <a:rPr lang="pl-PL" sz="3200" dirty="0" smtClean="0">
                <a:solidFill>
                  <a:schemeClr val="tx1"/>
                </a:solidFill>
                <a:latin typeface="+mn-lt"/>
              </a:rPr>
              <a:t>tego, </a:t>
            </a:r>
            <a:r>
              <a:rPr lang="pl-PL" sz="3200" dirty="0">
                <a:solidFill>
                  <a:schemeClr val="tx1"/>
                </a:solidFill>
                <a:latin typeface="+mn-lt"/>
              </a:rPr>
              <a:t>jaką czynność </a:t>
            </a:r>
            <a:r>
              <a:rPr lang="pl-PL" sz="3200" dirty="0" smtClean="0">
                <a:solidFill>
                  <a:schemeClr val="tx1"/>
                </a:solidFill>
                <a:latin typeface="+mn-lt"/>
              </a:rPr>
              <a:t>wykonujemy. </a:t>
            </a:r>
            <a:endParaRPr lang="pl-PL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15">
            <a:hlinkClick r:id="" action="ppaction://media"/>
          </p:cNvPr>
          <p:cNvPicPr>
            <a:picLocks noRot="1" noChangeAspect="1"/>
          </p:cNvPicPr>
          <p:nvPr>
            <a:wavAudioFile r:embed="rId1" name="15"/>
          </p:nvPr>
        </p:nvPicPr>
        <p:blipFill>
          <a:blip r:embed="rId4" cstate="print"/>
          <a:stretch>
            <a:fillRect/>
          </a:stretch>
        </p:blipFill>
        <p:spPr>
          <a:xfrm>
            <a:off x="8604449" y="6014244"/>
            <a:ext cx="539552" cy="5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31827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36890" y="249209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+mj-lt"/>
              </a:rPr>
              <a:t>Dbaj o swój układ oddechowy</a:t>
            </a:r>
            <a:endParaRPr lang="pl-PL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5225" y="1110433"/>
            <a:ext cx="5496985" cy="55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2800"/>
            <a:ext cx="7374554" cy="436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374">
            <a:off x="3665700" y="1232001"/>
            <a:ext cx="3569859" cy="536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2804">
            <a:off x="1602563" y="1452363"/>
            <a:ext cx="4922732" cy="492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6">
            <a:hlinkClick r:id="" action="ppaction://media"/>
          </p:cNvPr>
          <p:cNvPicPr>
            <a:picLocks noRot="1" noChangeAspect="1"/>
          </p:cNvPicPr>
          <p:nvPr>
            <a:wavAudioFile r:embed="rId1" name="16"/>
          </p:nvPr>
        </p:nvPicPr>
        <p:blipFill>
          <a:blip r:embed="rId7" cstate="print"/>
          <a:stretch>
            <a:fillRect/>
          </a:stretch>
        </p:blipFill>
        <p:spPr>
          <a:xfrm>
            <a:off x="8611493" y="5949280"/>
            <a:ext cx="532507" cy="5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096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485" y="1484785"/>
            <a:ext cx="3896002" cy="472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06327" y="20083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tx1"/>
                </a:solidFill>
                <a:latin typeface="+mj-lt"/>
              </a:rPr>
              <a:t>Sprawdź się!</a:t>
            </a:r>
            <a:endParaRPr lang="pl-PL" sz="5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trzałka w lewo 6"/>
          <p:cNvSpPr/>
          <p:nvPr/>
        </p:nvSpPr>
        <p:spPr>
          <a:xfrm>
            <a:off x="4601378" y="2540356"/>
            <a:ext cx="2331708" cy="180020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858" y="3290887"/>
            <a:ext cx="2395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2395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70325"/>
            <a:ext cx="2395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97152"/>
            <a:ext cx="2395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084" y="5301208"/>
            <a:ext cx="2395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44823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195024"/>
            <a:ext cx="82809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Zadaniem układu oddechowego jest dostarczanie niezbędnego dla organizmu tlenu i wydalanie szkodliwego dwutlenku węgla.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58381"/>
            <a:ext cx="4424022" cy="442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rzałka w prawo 2"/>
          <p:cNvSpPr/>
          <p:nvPr/>
        </p:nvSpPr>
        <p:spPr>
          <a:xfrm>
            <a:off x="1979712" y="4039670"/>
            <a:ext cx="151216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27584" y="3877971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3"/>
                </a:solidFill>
                <a:ea typeface="Tahoma" pitchFamily="34" charset="0"/>
                <a:cs typeface="Tahoma" pitchFamily="34" charset="0"/>
              </a:rPr>
              <a:t>tlen</a:t>
            </a:r>
            <a:endParaRPr lang="pl-PL" sz="2400" b="1" dirty="0">
              <a:solidFill>
                <a:schemeClr val="accent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trzałka w prawo 5"/>
          <p:cNvSpPr/>
          <p:nvPr/>
        </p:nvSpPr>
        <p:spPr>
          <a:xfrm>
            <a:off x="5508104" y="4039670"/>
            <a:ext cx="152293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7031042" y="3831783"/>
            <a:ext cx="2112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6"/>
                </a:solidFill>
                <a:ea typeface="Tahoma" pitchFamily="34" charset="0"/>
                <a:cs typeface="Tahoma" pitchFamily="34" charset="0"/>
              </a:rPr>
              <a:t>dwutlenek</a:t>
            </a:r>
            <a:r>
              <a:rPr lang="pl-PL" sz="3200" b="1" dirty="0" smtClean="0">
                <a:solidFill>
                  <a:schemeClr val="accent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pl-PL" sz="2400" b="1" dirty="0" smtClean="0">
                <a:solidFill>
                  <a:schemeClr val="accent6"/>
                </a:solidFill>
                <a:ea typeface="Tahoma" pitchFamily="34" charset="0"/>
                <a:cs typeface="Tahoma" pitchFamily="34" charset="0"/>
              </a:rPr>
              <a:t>węgla</a:t>
            </a:r>
            <a:endParaRPr lang="pl-PL" sz="2400" b="1" dirty="0">
              <a:solidFill>
                <a:schemeClr val="accent6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slajd 2">
            <a:hlinkClick r:id="" action="ppaction://media"/>
          </p:cNvPr>
          <p:cNvPicPr>
            <a:picLocks noRot="1" noChangeAspect="1"/>
          </p:cNvPicPr>
          <p:nvPr>
            <a:wavAudioFile r:embed="rId1" name="slajd 2"/>
          </p:nvPr>
        </p:nvPicPr>
        <p:blipFill>
          <a:blip r:embed="rId4" cstate="print"/>
          <a:stretch>
            <a:fillRect/>
          </a:stretch>
        </p:blipFill>
        <p:spPr>
          <a:xfrm>
            <a:off x="8676457" y="6158260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75661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805632" y="995502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tx1"/>
                </a:solidFill>
                <a:latin typeface="+mj-lt"/>
              </a:rPr>
              <a:t> </a:t>
            </a:r>
            <a:endParaRPr lang="pl-PL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60" y="2597800"/>
            <a:ext cx="4032448" cy="342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2678" y="2581600"/>
            <a:ext cx="4350806" cy="342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22288" y="613281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WDECH</a:t>
            </a:r>
            <a:endParaRPr lang="pl-PL" sz="2400" b="1" dirty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364088" y="615342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</a:rPr>
              <a:t>WYDECH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707904" y="3516304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smtClean="0">
                <a:solidFill>
                  <a:schemeClr val="accent3"/>
                </a:solidFill>
              </a:rPr>
              <a:t>tlen</a:t>
            </a:r>
            <a:endParaRPr lang="pl-PL" sz="1800" b="1" dirty="0">
              <a:solidFill>
                <a:schemeClr val="accent3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551458" y="3885071"/>
            <a:ext cx="167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smtClean="0">
                <a:solidFill>
                  <a:schemeClr val="accent6"/>
                </a:solidFill>
              </a:rPr>
              <a:t>dwutlenek węgla</a:t>
            </a:r>
            <a:endParaRPr lang="pl-PL" sz="1800" b="1" dirty="0">
              <a:solidFill>
                <a:schemeClr val="accent6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36780" y="133727"/>
            <a:ext cx="8326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tx1"/>
                </a:solidFill>
                <a:latin typeface="+mn-lt"/>
              </a:rPr>
              <a:t>Wdychanie i wydychanie powietrza jest możliwe dzięki skurczom mięśni oddechowych. </a:t>
            </a:r>
            <a:endParaRPr lang="pl-PL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36780" y="1210943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tx1"/>
                </a:solidFill>
                <a:latin typeface="+mn-lt"/>
              </a:rPr>
              <a:t>W czasie wdechu płuca powiększają się, </a:t>
            </a:r>
            <a:endParaRPr lang="pl-PL" sz="3200" dirty="0"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82036" y="1795717"/>
            <a:ext cx="7906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pl-PL" sz="3200" dirty="0">
                <a:solidFill>
                  <a:schemeClr val="tx1"/>
                </a:solidFill>
                <a:latin typeface="+mn-lt"/>
              </a:rPr>
              <a:t>podczas wydechu zmniejszają.</a:t>
            </a:r>
          </a:p>
          <a:p>
            <a:endParaRPr lang="pl-PL" dirty="0"/>
          </a:p>
        </p:txBody>
      </p:sp>
      <p:pic>
        <p:nvPicPr>
          <p:cNvPr id="14" name="3">
            <a:hlinkClick r:id="" action="ppaction://media"/>
          </p:cNvPr>
          <p:cNvPicPr>
            <a:picLocks noRot="1" noChangeAspect="1"/>
          </p:cNvPicPr>
          <p:nvPr>
            <a:wavAudioFile r:embed="rId1" name="3"/>
          </p:nvPr>
        </p:nvPicPr>
        <p:blipFill>
          <a:blip r:embed="rId5" cstate="print"/>
          <a:stretch>
            <a:fillRect/>
          </a:stretch>
        </p:blipFill>
        <p:spPr>
          <a:xfrm>
            <a:off x="8748465" y="6158260"/>
            <a:ext cx="395536" cy="3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7004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99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10" grpId="0"/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23628" y="11663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Układ oddechowy – budowa</a:t>
            </a:r>
            <a:endParaRPr lang="pl-PL" b="1" dirty="0">
              <a:solidFill>
                <a:schemeClr val="tx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189517" y="1067607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+mn-lt"/>
              </a:rPr>
              <a:t>układ oddechowy</a:t>
            </a:r>
            <a:endParaRPr lang="pl-PL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235" y="2924944"/>
            <a:ext cx="333147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50224"/>
            <a:ext cx="2783904" cy="311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84007" y="5848386"/>
            <a:ext cx="397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tx1"/>
                </a:solidFill>
                <a:latin typeface="+mn-lt"/>
              </a:rPr>
              <a:t>drogi oddechowe</a:t>
            </a:r>
            <a:endParaRPr lang="pl-PL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619815" y="5863407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tx1"/>
                </a:solidFill>
                <a:latin typeface="+mn-lt"/>
              </a:rPr>
              <a:t>płuca</a:t>
            </a:r>
            <a:endParaRPr lang="pl-PL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trzałka w lewo 4"/>
          <p:cNvSpPr/>
          <p:nvPr/>
        </p:nvSpPr>
        <p:spPr>
          <a:xfrm rot="19381395">
            <a:off x="2050875" y="2020075"/>
            <a:ext cx="978408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lewo 5"/>
          <p:cNvSpPr/>
          <p:nvPr/>
        </p:nvSpPr>
        <p:spPr>
          <a:xfrm rot="12737460">
            <a:off x="5039894" y="2040522"/>
            <a:ext cx="978408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4">
            <a:hlinkClick r:id="" action="ppaction://media"/>
          </p:cNvPr>
          <p:cNvPicPr>
            <a:picLocks noRot="1" noChangeAspect="1"/>
          </p:cNvPicPr>
          <p:nvPr>
            <a:wavAudioFile r:embed="rId1" name="4"/>
          </p:nvPr>
        </p:nvPicPr>
        <p:blipFill>
          <a:blip r:embed="rId5" cstate="print"/>
          <a:stretch>
            <a:fillRect/>
          </a:stretch>
        </p:blipFill>
        <p:spPr>
          <a:xfrm>
            <a:off x="8748465" y="6230268"/>
            <a:ext cx="395536" cy="3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20616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3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3" grpId="0"/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200640" y="142201"/>
            <a:ext cx="426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+mn-lt"/>
              </a:rPr>
              <a:t>Drogi oddechowe</a:t>
            </a:r>
            <a:endParaRPr lang="pl-PL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71600" y="1340768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tx1"/>
                </a:solidFill>
                <a:latin typeface="+mn-lt"/>
              </a:rPr>
              <a:t>Drogami oddechowymi tlen zawarty </a:t>
            </a:r>
            <a:br>
              <a:rPr lang="pl-PL" sz="3200" dirty="0" smtClean="0">
                <a:solidFill>
                  <a:schemeClr val="tx1"/>
                </a:solidFill>
                <a:latin typeface="+mn-lt"/>
              </a:rPr>
            </a:br>
            <a:r>
              <a:rPr lang="pl-PL" sz="3200" dirty="0" smtClean="0">
                <a:solidFill>
                  <a:schemeClr val="tx1"/>
                </a:solidFill>
                <a:latin typeface="+mn-lt"/>
              </a:rPr>
              <a:t>w powietrzu dostaje się do płuc.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78026"/>
            <a:ext cx="4315820" cy="367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załka w prawo 7"/>
          <p:cNvSpPr/>
          <p:nvPr/>
        </p:nvSpPr>
        <p:spPr>
          <a:xfrm rot="12366794">
            <a:off x="4159972" y="4281356"/>
            <a:ext cx="387114" cy="20298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05200">
            <a:off x="3479452" y="3977518"/>
            <a:ext cx="367799" cy="2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711908">
            <a:off x="3191427" y="4386906"/>
            <a:ext cx="381446" cy="26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214995">
            <a:off x="3100843" y="5018550"/>
            <a:ext cx="352995" cy="24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4707" y="5517232"/>
            <a:ext cx="3413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chemat blokowy: łącznik 8"/>
          <p:cNvSpPr/>
          <p:nvPr/>
        </p:nvSpPr>
        <p:spPr>
          <a:xfrm>
            <a:off x="2399184" y="5936704"/>
            <a:ext cx="300608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32" y="5948610"/>
            <a:ext cx="3238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4999388" y="3967766"/>
            <a:ext cx="2611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powietrze</a:t>
            </a:r>
            <a:endParaRPr lang="pl-PL" sz="2400" b="1" dirty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5">
            <a:hlinkClick r:id="" action="ppaction://media"/>
          </p:cNvPr>
          <p:cNvPicPr>
            <a:picLocks noRot="1" noChangeAspect="1"/>
          </p:cNvPicPr>
          <p:nvPr>
            <a:wavAudioFile r:embed="rId1" name="5"/>
          </p:nvPr>
        </p:nvPicPr>
        <p:blipFill>
          <a:blip r:embed="rId8" cstate="print"/>
          <a:stretch>
            <a:fillRect/>
          </a:stretch>
        </p:blipFill>
        <p:spPr>
          <a:xfrm>
            <a:off x="8676457" y="6158260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7856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7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476672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+mn-lt"/>
              </a:rPr>
              <a:t>Podczas „wędrówki” do płuc powietrze jest:</a:t>
            </a:r>
          </a:p>
          <a:p>
            <a:endParaRPr lang="pl-PL" dirty="0" smtClean="0">
              <a:solidFill>
                <a:schemeClr val="tx1"/>
              </a:solidFill>
              <a:latin typeface="+mn-lt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  <a:latin typeface="+mn-lt"/>
              </a:rPr>
              <a:t>ogrzewane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  <a:latin typeface="+mn-lt"/>
              </a:rPr>
              <a:t>nawilżane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  <a:latin typeface="+mn-lt"/>
              </a:rPr>
              <a:t>oczyszczane </a:t>
            </a:r>
            <a:endParaRPr lang="pl-PL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9104" y="2204864"/>
            <a:ext cx="431641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6">
            <a:hlinkClick r:id="" action="ppaction://media"/>
          </p:cNvPr>
          <p:cNvPicPr>
            <a:picLocks noRot="1" noChangeAspect="1"/>
          </p:cNvPicPr>
          <p:nvPr>
            <a:wavAudioFile r:embed="rId1" name="6"/>
          </p:nvPr>
        </p:nvPicPr>
        <p:blipFill>
          <a:blip r:embed="rId4" cstate="print"/>
          <a:stretch>
            <a:fillRect/>
          </a:stretch>
        </p:blipFill>
        <p:spPr>
          <a:xfrm>
            <a:off x="8748465" y="6230268"/>
            <a:ext cx="395536" cy="3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8372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8474924" cy="474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7">
            <a:hlinkClick r:id="" action="ppaction://media"/>
          </p:cNvPr>
          <p:cNvPicPr>
            <a:picLocks noRot="1" noChangeAspect="1"/>
          </p:cNvPicPr>
          <p:nvPr>
            <a:wavAudioFile r:embed="rId1" name="7"/>
          </p:nvPr>
        </p:nvPicPr>
        <p:blipFill>
          <a:blip r:embed="rId4" cstate="print"/>
          <a:stretch>
            <a:fillRect/>
          </a:stretch>
        </p:blipFill>
        <p:spPr>
          <a:xfrm>
            <a:off x="8676457" y="6158260"/>
            <a:ext cx="467544" cy="46754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klopotek\AppData\Local\Microsoft\Windows\Temporary Internet Files\Content.Outlook\60OHK92J\Corbis-42-2359410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5504" y="980728"/>
            <a:ext cx="4827686" cy="47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07504" y="1254114"/>
            <a:ext cx="3755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Rzęski, którymi </a:t>
            </a:r>
            <a:r>
              <a:rPr lang="pl-PL" sz="3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są wyściełane drogi </a:t>
            </a:r>
            <a:r>
              <a:rPr lang="pl-PL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oddechowe, wychwytują zanieczyszczenia </a:t>
            </a:r>
            <a:br>
              <a:rPr lang="pl-PL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 wdychanego powietrza.</a:t>
            </a:r>
            <a:endParaRPr lang="pl-PL" sz="3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8">
            <a:hlinkClick r:id="" action="ppaction://media"/>
          </p:cNvPr>
          <p:cNvPicPr>
            <a:picLocks noRot="1" noChangeAspect="1"/>
          </p:cNvPicPr>
          <p:nvPr>
            <a:wavAudioFile r:embed="rId1" name="8"/>
          </p:nvPr>
        </p:nvPicPr>
        <p:blipFill>
          <a:blip r:embed="rId4" cstate="print"/>
          <a:stretch>
            <a:fillRect/>
          </a:stretch>
        </p:blipFill>
        <p:spPr>
          <a:xfrm>
            <a:off x="8676457" y="6158260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3776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76672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tx1"/>
                </a:solidFill>
                <a:latin typeface="+mn-lt"/>
              </a:rPr>
              <a:t>Kiedy kichamy lub kaszlemy, zanieczyszczenia, bakterie i wirusy wyłapane przez rzęski są wydalane na zewnątrz organizmu.</a:t>
            </a:r>
            <a:endParaRPr lang="pl-PL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29647"/>
            <a:ext cx="3744416" cy="452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9">
            <a:hlinkClick r:id="" action="ppaction://media"/>
          </p:cNvPr>
          <p:cNvPicPr>
            <a:picLocks noRot="1" noChangeAspect="1"/>
          </p:cNvPicPr>
          <p:nvPr>
            <a:wavAudioFile r:embed="rId1" name="9"/>
          </p:nvPr>
        </p:nvPicPr>
        <p:blipFill>
          <a:blip r:embed="rId4" cstate="print"/>
          <a:stretch>
            <a:fillRect/>
          </a:stretch>
        </p:blipFill>
        <p:spPr>
          <a:xfrm>
            <a:off x="8676457" y="6086252"/>
            <a:ext cx="467544" cy="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1193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197</Words>
  <Application>Microsoft Office PowerPoint</Application>
  <PresentationFormat>Pokaz na ekranie (4:3)</PresentationFormat>
  <Paragraphs>48</Paragraphs>
  <Slides>17</Slides>
  <Notes>0</Notes>
  <HiddenSlides>0</HiddenSlides>
  <MMClips>16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1_Motyw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BAKTERIE</dc:title>
  <dc:creator>Jarosław Michalecki</dc:creator>
  <cp:lastModifiedBy>Start</cp:lastModifiedBy>
  <cp:revision>547</cp:revision>
  <dcterms:modified xsi:type="dcterms:W3CDTF">2020-04-21T16:47:36Z</dcterms:modified>
</cp:coreProperties>
</file>