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FE4ED-58CC-4762-9FDB-69DF18FFC288}" type="doc">
      <dgm:prSet loTypeId="urn:microsoft.com/office/officeart/2005/8/layout/cycle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B846E84F-55C4-4D9D-8E79-A6367715352D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Transport morski</a:t>
          </a:r>
          <a:endParaRPr lang="pl-PL" b="1" dirty="0">
            <a:solidFill>
              <a:schemeClr val="tx1"/>
            </a:solidFill>
          </a:endParaRPr>
        </a:p>
      </dgm:t>
    </dgm:pt>
    <dgm:pt modelId="{5F6934ED-D0A0-42F8-9A4A-9B512B845DDD}" type="parTrans" cxnId="{E8D363A1-3A4A-457C-B3DE-1C862AAB2BC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40114EB-F256-42FB-9533-320EBDBB4206}" type="sibTrans" cxnId="{E8D363A1-3A4A-457C-B3DE-1C862AAB2BC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6CE0457A-D85C-4699-AE8A-1FBEECE3D5C9}">
      <dgm:prSet phldrT="[Tekst]"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Przemysł stoczniowy</a:t>
          </a:r>
          <a:endParaRPr lang="pl-PL" b="1" dirty="0">
            <a:solidFill>
              <a:schemeClr val="tx1"/>
            </a:solidFill>
          </a:endParaRPr>
        </a:p>
      </dgm:t>
    </dgm:pt>
    <dgm:pt modelId="{4F1C1235-907F-4381-97D8-74035E89B274}" type="parTrans" cxnId="{A07C0B9E-277B-491B-A633-CFAD8A0FB69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51EDF3B-01AA-4CF6-9B9E-96D77E9C9C83}" type="sibTrans" cxnId="{A07C0B9E-277B-491B-A633-CFAD8A0FB69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CC73256-B943-4E63-B0F0-C72F6375557E}">
      <dgm:prSet/>
      <dgm:spPr/>
      <dgm:t>
        <a:bodyPr/>
        <a:lstStyle/>
        <a:p>
          <a:r>
            <a:rPr lang="pl-PL" b="1" smtClean="0">
              <a:solidFill>
                <a:schemeClr val="tx1"/>
              </a:solidFill>
            </a:rPr>
            <a:t>Pozyskanie surowców</a:t>
          </a:r>
          <a:endParaRPr lang="pl-PL" b="1" dirty="0">
            <a:solidFill>
              <a:schemeClr val="tx1"/>
            </a:solidFill>
          </a:endParaRPr>
        </a:p>
      </dgm:t>
    </dgm:pt>
    <dgm:pt modelId="{6965DF5F-141F-4ADA-8DEA-58A8D227C877}" type="parTrans" cxnId="{BE0587B0-57A4-422E-8EB6-4F6E19AECD4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80D8C29-F380-48FD-88A2-6EE7347F1619}" type="sibTrans" cxnId="{BE0587B0-57A4-422E-8EB6-4F6E19AECD4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B689E45-4352-413B-B29C-BFA2A1C7746C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Rybołówstwo</a:t>
          </a:r>
          <a:endParaRPr lang="pl-PL" b="1" dirty="0">
            <a:solidFill>
              <a:schemeClr val="tx1"/>
            </a:solidFill>
          </a:endParaRPr>
        </a:p>
      </dgm:t>
    </dgm:pt>
    <dgm:pt modelId="{B28AC24C-4558-4613-A25C-A3DD141D3C9E}" type="parTrans" cxnId="{58B3D762-37B9-4F59-9DF2-007EDADBBE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3DEA11D-E108-4B63-BE48-C517F24AFCF9}" type="sibTrans" cxnId="{58B3D762-37B9-4F59-9DF2-007EDADBBEC6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BAB7E70-A58B-40A3-8093-8B0CC72411D3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Turystyka</a:t>
          </a:r>
          <a:endParaRPr lang="pl-PL" b="1" dirty="0">
            <a:solidFill>
              <a:schemeClr val="tx1"/>
            </a:solidFill>
          </a:endParaRPr>
        </a:p>
      </dgm:t>
    </dgm:pt>
    <dgm:pt modelId="{E214CB3D-8B02-4664-B823-9B6B259C4DF5}" type="parTrans" cxnId="{2E2F66EA-8F4E-4F8A-8714-D37B543DA014}">
      <dgm:prSet/>
      <dgm:spPr/>
      <dgm:t>
        <a:bodyPr/>
        <a:lstStyle/>
        <a:p>
          <a:endParaRPr lang="pl-PL" b="1"/>
        </a:p>
      </dgm:t>
    </dgm:pt>
    <dgm:pt modelId="{D80F5E9A-3A38-4F24-A912-DBE7C4A15885}" type="sibTrans" cxnId="{2E2F66EA-8F4E-4F8A-8714-D37B543DA014}">
      <dgm:prSet/>
      <dgm:spPr/>
      <dgm:t>
        <a:bodyPr/>
        <a:lstStyle/>
        <a:p>
          <a:endParaRPr lang="pl-PL" b="1"/>
        </a:p>
      </dgm:t>
    </dgm:pt>
    <dgm:pt modelId="{F6808D68-DED0-4FF9-AE28-71063F04F7AE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</a:rPr>
            <a:t>Energetyka </a:t>
          </a:r>
          <a:endParaRPr lang="pl-PL" b="1" dirty="0">
            <a:solidFill>
              <a:schemeClr val="tx1"/>
            </a:solidFill>
          </a:endParaRPr>
        </a:p>
      </dgm:t>
    </dgm:pt>
    <dgm:pt modelId="{7C36C2C5-352B-429A-9305-117624F6B830}" type="parTrans" cxnId="{9AF2C9EF-ABD1-4A60-BAAE-8246C8DFF6E3}">
      <dgm:prSet/>
      <dgm:spPr/>
      <dgm:t>
        <a:bodyPr/>
        <a:lstStyle/>
        <a:p>
          <a:endParaRPr lang="pl-PL" b="1"/>
        </a:p>
      </dgm:t>
    </dgm:pt>
    <dgm:pt modelId="{B9BD2719-5F96-463C-A5CF-7B4F45F2969D}" type="sibTrans" cxnId="{9AF2C9EF-ABD1-4A60-BAAE-8246C8DFF6E3}">
      <dgm:prSet/>
      <dgm:spPr/>
      <dgm:t>
        <a:bodyPr/>
        <a:lstStyle/>
        <a:p>
          <a:endParaRPr lang="pl-PL" b="1"/>
        </a:p>
      </dgm:t>
    </dgm:pt>
    <dgm:pt modelId="{D39D1857-E466-467D-B7AD-377DA565E281}" type="pres">
      <dgm:prSet presAssocID="{938FE4ED-58CC-4762-9FDB-69DF18FFC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8603F89-CE90-4999-B77B-B2202A4442F5}" type="pres">
      <dgm:prSet presAssocID="{B846E84F-55C4-4D9D-8E79-A6367715352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D25F33-6F75-4A56-8AE3-69C17987759E}" type="pres">
      <dgm:prSet presAssocID="{B846E84F-55C4-4D9D-8E79-A6367715352D}" presName="spNode" presStyleCnt="0"/>
      <dgm:spPr/>
    </dgm:pt>
    <dgm:pt modelId="{9EB8EADC-D536-4C1B-A764-6454D5DCDE46}" type="pres">
      <dgm:prSet presAssocID="{F40114EB-F256-42FB-9533-320EBDBB4206}" presName="sibTrans" presStyleLbl="sibTrans1D1" presStyleIdx="0" presStyleCnt="6"/>
      <dgm:spPr/>
      <dgm:t>
        <a:bodyPr/>
        <a:lstStyle/>
        <a:p>
          <a:endParaRPr lang="pl-PL"/>
        </a:p>
      </dgm:t>
    </dgm:pt>
    <dgm:pt modelId="{046CDBA7-C459-42D2-9DEF-CBC9A3A8DA2F}" type="pres">
      <dgm:prSet presAssocID="{ACC73256-B943-4E63-B0F0-C72F6375557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464042C-9191-4648-8F60-64B065D3E512}" type="pres">
      <dgm:prSet presAssocID="{ACC73256-B943-4E63-B0F0-C72F6375557E}" presName="spNode" presStyleCnt="0"/>
      <dgm:spPr/>
    </dgm:pt>
    <dgm:pt modelId="{3121DC97-2BE2-4FCC-A4DB-A6B4280A6ED6}" type="pres">
      <dgm:prSet presAssocID="{180D8C29-F380-48FD-88A2-6EE7347F1619}" presName="sibTrans" presStyleLbl="sibTrans1D1" presStyleIdx="1" presStyleCnt="6"/>
      <dgm:spPr/>
      <dgm:t>
        <a:bodyPr/>
        <a:lstStyle/>
        <a:p>
          <a:endParaRPr lang="pl-PL"/>
        </a:p>
      </dgm:t>
    </dgm:pt>
    <dgm:pt modelId="{D1058C0B-DA9D-4845-80BD-BD82F6D2AFFA}" type="pres">
      <dgm:prSet presAssocID="{6CE0457A-D85C-4699-AE8A-1FBEECE3D5C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94C229-EA43-4249-B849-B2F37A815BB7}" type="pres">
      <dgm:prSet presAssocID="{6CE0457A-D85C-4699-AE8A-1FBEECE3D5C9}" presName="spNode" presStyleCnt="0"/>
      <dgm:spPr/>
    </dgm:pt>
    <dgm:pt modelId="{18B0D447-4FD4-4EB8-8F7B-AB70E851C2B7}" type="pres">
      <dgm:prSet presAssocID="{451EDF3B-01AA-4CF6-9B9E-96D77E9C9C83}" presName="sibTrans" presStyleLbl="sibTrans1D1" presStyleIdx="2" presStyleCnt="6"/>
      <dgm:spPr/>
      <dgm:t>
        <a:bodyPr/>
        <a:lstStyle/>
        <a:p>
          <a:endParaRPr lang="pl-PL"/>
        </a:p>
      </dgm:t>
    </dgm:pt>
    <dgm:pt modelId="{31672913-E65F-49EF-9CD1-34119881A936}" type="pres">
      <dgm:prSet presAssocID="{DB689E45-4352-413B-B29C-BFA2A1C7746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229CDB-F4A3-47D8-B482-A5F363FF933F}" type="pres">
      <dgm:prSet presAssocID="{DB689E45-4352-413B-B29C-BFA2A1C7746C}" presName="spNode" presStyleCnt="0"/>
      <dgm:spPr/>
    </dgm:pt>
    <dgm:pt modelId="{FB9F9C52-7999-430E-9AC2-752694FB8D80}" type="pres">
      <dgm:prSet presAssocID="{D3DEA11D-E108-4B63-BE48-C517F24AFCF9}" presName="sibTrans" presStyleLbl="sibTrans1D1" presStyleIdx="3" presStyleCnt="6"/>
      <dgm:spPr/>
      <dgm:t>
        <a:bodyPr/>
        <a:lstStyle/>
        <a:p>
          <a:endParaRPr lang="pl-PL"/>
        </a:p>
      </dgm:t>
    </dgm:pt>
    <dgm:pt modelId="{5EBCB8E3-59B5-4A9E-81B2-4EDC1BF69E7F}" type="pres">
      <dgm:prSet presAssocID="{DBAB7E70-A58B-40A3-8093-8B0CC72411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048AA6-B252-4575-868B-F84C959A3AD6}" type="pres">
      <dgm:prSet presAssocID="{DBAB7E70-A58B-40A3-8093-8B0CC72411D3}" presName="spNode" presStyleCnt="0"/>
      <dgm:spPr/>
    </dgm:pt>
    <dgm:pt modelId="{95258199-FF2C-4367-89F3-BE638697E1AB}" type="pres">
      <dgm:prSet presAssocID="{D80F5E9A-3A38-4F24-A912-DBE7C4A15885}" presName="sibTrans" presStyleLbl="sibTrans1D1" presStyleIdx="4" presStyleCnt="6"/>
      <dgm:spPr/>
      <dgm:t>
        <a:bodyPr/>
        <a:lstStyle/>
        <a:p>
          <a:endParaRPr lang="pl-PL"/>
        </a:p>
      </dgm:t>
    </dgm:pt>
    <dgm:pt modelId="{90FF0641-AA0A-4CB5-B3E9-BC7C63732302}" type="pres">
      <dgm:prSet presAssocID="{F6808D68-DED0-4FF9-AE28-71063F04F7A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AC85F1C-2F87-41E9-AEDD-42A10C3F8B20}" type="pres">
      <dgm:prSet presAssocID="{F6808D68-DED0-4FF9-AE28-71063F04F7AE}" presName="spNode" presStyleCnt="0"/>
      <dgm:spPr/>
    </dgm:pt>
    <dgm:pt modelId="{6BA6CD03-D4E6-4527-94C1-DBDD91A198DA}" type="pres">
      <dgm:prSet presAssocID="{B9BD2719-5F96-463C-A5CF-7B4F45F2969D}" presName="sibTrans" presStyleLbl="sibTrans1D1" presStyleIdx="5" presStyleCnt="6"/>
      <dgm:spPr/>
      <dgm:t>
        <a:bodyPr/>
        <a:lstStyle/>
        <a:p>
          <a:endParaRPr lang="pl-PL"/>
        </a:p>
      </dgm:t>
    </dgm:pt>
  </dgm:ptLst>
  <dgm:cxnLst>
    <dgm:cxn modelId="{623CE2B2-A7D5-468E-A0E6-AB11FB3D1B87}" type="presOf" srcId="{180D8C29-F380-48FD-88A2-6EE7347F1619}" destId="{3121DC97-2BE2-4FCC-A4DB-A6B4280A6ED6}" srcOrd="0" destOrd="0" presId="urn:microsoft.com/office/officeart/2005/8/layout/cycle6"/>
    <dgm:cxn modelId="{A7DA6D6C-91C1-4C4F-B43E-59A79260F4F4}" type="presOf" srcId="{F40114EB-F256-42FB-9533-320EBDBB4206}" destId="{9EB8EADC-D536-4C1B-A764-6454D5DCDE46}" srcOrd="0" destOrd="0" presId="urn:microsoft.com/office/officeart/2005/8/layout/cycle6"/>
    <dgm:cxn modelId="{05ADA45C-3BC3-4A67-94A5-1F0F91EAF565}" type="presOf" srcId="{DB689E45-4352-413B-B29C-BFA2A1C7746C}" destId="{31672913-E65F-49EF-9CD1-34119881A936}" srcOrd="0" destOrd="0" presId="urn:microsoft.com/office/officeart/2005/8/layout/cycle6"/>
    <dgm:cxn modelId="{2E2F66EA-8F4E-4F8A-8714-D37B543DA014}" srcId="{938FE4ED-58CC-4762-9FDB-69DF18FFC288}" destId="{DBAB7E70-A58B-40A3-8093-8B0CC72411D3}" srcOrd="4" destOrd="0" parTransId="{E214CB3D-8B02-4664-B823-9B6B259C4DF5}" sibTransId="{D80F5E9A-3A38-4F24-A912-DBE7C4A15885}"/>
    <dgm:cxn modelId="{9AF2C9EF-ABD1-4A60-BAAE-8246C8DFF6E3}" srcId="{938FE4ED-58CC-4762-9FDB-69DF18FFC288}" destId="{F6808D68-DED0-4FF9-AE28-71063F04F7AE}" srcOrd="5" destOrd="0" parTransId="{7C36C2C5-352B-429A-9305-117624F6B830}" sibTransId="{B9BD2719-5F96-463C-A5CF-7B4F45F2969D}"/>
    <dgm:cxn modelId="{4A18F248-148E-4CD0-8628-9EF558858F4D}" type="presOf" srcId="{B9BD2719-5F96-463C-A5CF-7B4F45F2969D}" destId="{6BA6CD03-D4E6-4527-94C1-DBDD91A198DA}" srcOrd="0" destOrd="0" presId="urn:microsoft.com/office/officeart/2005/8/layout/cycle6"/>
    <dgm:cxn modelId="{704B94B8-5F6B-4551-8E43-0791967BDC93}" type="presOf" srcId="{DBAB7E70-A58B-40A3-8093-8B0CC72411D3}" destId="{5EBCB8E3-59B5-4A9E-81B2-4EDC1BF69E7F}" srcOrd="0" destOrd="0" presId="urn:microsoft.com/office/officeart/2005/8/layout/cycle6"/>
    <dgm:cxn modelId="{3F59FC57-5BEF-4F02-A2F7-CC84CC7CA59B}" type="presOf" srcId="{ACC73256-B943-4E63-B0F0-C72F6375557E}" destId="{046CDBA7-C459-42D2-9DEF-CBC9A3A8DA2F}" srcOrd="0" destOrd="0" presId="urn:microsoft.com/office/officeart/2005/8/layout/cycle6"/>
    <dgm:cxn modelId="{E8D363A1-3A4A-457C-B3DE-1C862AAB2BC2}" srcId="{938FE4ED-58CC-4762-9FDB-69DF18FFC288}" destId="{B846E84F-55C4-4D9D-8E79-A6367715352D}" srcOrd="0" destOrd="0" parTransId="{5F6934ED-D0A0-42F8-9A4A-9B512B845DDD}" sibTransId="{F40114EB-F256-42FB-9533-320EBDBB4206}"/>
    <dgm:cxn modelId="{71DB9334-4988-4C00-8116-28EFE81A97BE}" type="presOf" srcId="{B846E84F-55C4-4D9D-8E79-A6367715352D}" destId="{18603F89-CE90-4999-B77B-B2202A4442F5}" srcOrd="0" destOrd="0" presId="urn:microsoft.com/office/officeart/2005/8/layout/cycle6"/>
    <dgm:cxn modelId="{C1604CB3-92B7-4C6D-9972-86644AFB0427}" type="presOf" srcId="{D80F5E9A-3A38-4F24-A912-DBE7C4A15885}" destId="{95258199-FF2C-4367-89F3-BE638697E1AB}" srcOrd="0" destOrd="0" presId="urn:microsoft.com/office/officeart/2005/8/layout/cycle6"/>
    <dgm:cxn modelId="{A07C0B9E-277B-491B-A633-CFAD8A0FB694}" srcId="{938FE4ED-58CC-4762-9FDB-69DF18FFC288}" destId="{6CE0457A-D85C-4699-AE8A-1FBEECE3D5C9}" srcOrd="2" destOrd="0" parTransId="{4F1C1235-907F-4381-97D8-74035E89B274}" sibTransId="{451EDF3B-01AA-4CF6-9B9E-96D77E9C9C83}"/>
    <dgm:cxn modelId="{D5A40D30-527C-4D05-8A12-C46CD5152775}" type="presOf" srcId="{F6808D68-DED0-4FF9-AE28-71063F04F7AE}" destId="{90FF0641-AA0A-4CB5-B3E9-BC7C63732302}" srcOrd="0" destOrd="0" presId="urn:microsoft.com/office/officeart/2005/8/layout/cycle6"/>
    <dgm:cxn modelId="{C016AD46-C07A-4BDE-89F8-F260BEA25014}" type="presOf" srcId="{451EDF3B-01AA-4CF6-9B9E-96D77E9C9C83}" destId="{18B0D447-4FD4-4EB8-8F7B-AB70E851C2B7}" srcOrd="0" destOrd="0" presId="urn:microsoft.com/office/officeart/2005/8/layout/cycle6"/>
    <dgm:cxn modelId="{8F1CCEAC-804C-4199-BC3B-0A1B08D70306}" type="presOf" srcId="{938FE4ED-58CC-4762-9FDB-69DF18FFC288}" destId="{D39D1857-E466-467D-B7AD-377DA565E281}" srcOrd="0" destOrd="0" presId="urn:microsoft.com/office/officeart/2005/8/layout/cycle6"/>
    <dgm:cxn modelId="{BE0587B0-57A4-422E-8EB6-4F6E19AECD4B}" srcId="{938FE4ED-58CC-4762-9FDB-69DF18FFC288}" destId="{ACC73256-B943-4E63-B0F0-C72F6375557E}" srcOrd="1" destOrd="0" parTransId="{6965DF5F-141F-4ADA-8DEA-58A8D227C877}" sibTransId="{180D8C29-F380-48FD-88A2-6EE7347F1619}"/>
    <dgm:cxn modelId="{B93BF265-D3EC-481D-B5FB-98BB5811A160}" type="presOf" srcId="{6CE0457A-D85C-4699-AE8A-1FBEECE3D5C9}" destId="{D1058C0B-DA9D-4845-80BD-BD82F6D2AFFA}" srcOrd="0" destOrd="0" presId="urn:microsoft.com/office/officeart/2005/8/layout/cycle6"/>
    <dgm:cxn modelId="{58B3D762-37B9-4F59-9DF2-007EDADBBEC6}" srcId="{938FE4ED-58CC-4762-9FDB-69DF18FFC288}" destId="{DB689E45-4352-413B-B29C-BFA2A1C7746C}" srcOrd="3" destOrd="0" parTransId="{B28AC24C-4558-4613-A25C-A3DD141D3C9E}" sibTransId="{D3DEA11D-E108-4B63-BE48-C517F24AFCF9}"/>
    <dgm:cxn modelId="{21210931-A869-4843-8B30-760863D43F8B}" type="presOf" srcId="{D3DEA11D-E108-4B63-BE48-C517F24AFCF9}" destId="{FB9F9C52-7999-430E-9AC2-752694FB8D80}" srcOrd="0" destOrd="0" presId="urn:microsoft.com/office/officeart/2005/8/layout/cycle6"/>
    <dgm:cxn modelId="{F7B2D38C-E29F-4077-9000-94189EBCAD1F}" type="presParOf" srcId="{D39D1857-E466-467D-B7AD-377DA565E281}" destId="{18603F89-CE90-4999-B77B-B2202A4442F5}" srcOrd="0" destOrd="0" presId="urn:microsoft.com/office/officeart/2005/8/layout/cycle6"/>
    <dgm:cxn modelId="{E84DA56A-876B-4894-847C-8A6FD634E4B6}" type="presParOf" srcId="{D39D1857-E466-467D-B7AD-377DA565E281}" destId="{98D25F33-6F75-4A56-8AE3-69C17987759E}" srcOrd="1" destOrd="0" presId="urn:microsoft.com/office/officeart/2005/8/layout/cycle6"/>
    <dgm:cxn modelId="{D38679ED-B72A-46C1-8D81-F969B936646E}" type="presParOf" srcId="{D39D1857-E466-467D-B7AD-377DA565E281}" destId="{9EB8EADC-D536-4C1B-A764-6454D5DCDE46}" srcOrd="2" destOrd="0" presId="urn:microsoft.com/office/officeart/2005/8/layout/cycle6"/>
    <dgm:cxn modelId="{1FA16420-27A9-4E43-BCC9-DF26D94EEE77}" type="presParOf" srcId="{D39D1857-E466-467D-B7AD-377DA565E281}" destId="{046CDBA7-C459-42D2-9DEF-CBC9A3A8DA2F}" srcOrd="3" destOrd="0" presId="urn:microsoft.com/office/officeart/2005/8/layout/cycle6"/>
    <dgm:cxn modelId="{83B0B90C-1A97-4146-A7BE-F094C0A6EB84}" type="presParOf" srcId="{D39D1857-E466-467D-B7AD-377DA565E281}" destId="{9464042C-9191-4648-8F60-64B065D3E512}" srcOrd="4" destOrd="0" presId="urn:microsoft.com/office/officeart/2005/8/layout/cycle6"/>
    <dgm:cxn modelId="{BF5707B1-791E-4DEE-AD32-9DB8F2B2FF59}" type="presParOf" srcId="{D39D1857-E466-467D-B7AD-377DA565E281}" destId="{3121DC97-2BE2-4FCC-A4DB-A6B4280A6ED6}" srcOrd="5" destOrd="0" presId="urn:microsoft.com/office/officeart/2005/8/layout/cycle6"/>
    <dgm:cxn modelId="{33BC75FA-B761-44EB-A164-E677AF7B8901}" type="presParOf" srcId="{D39D1857-E466-467D-B7AD-377DA565E281}" destId="{D1058C0B-DA9D-4845-80BD-BD82F6D2AFFA}" srcOrd="6" destOrd="0" presId="urn:microsoft.com/office/officeart/2005/8/layout/cycle6"/>
    <dgm:cxn modelId="{D212D4C3-1B20-42C7-AEF6-1A99D88E8FD6}" type="presParOf" srcId="{D39D1857-E466-467D-B7AD-377DA565E281}" destId="{4494C229-EA43-4249-B849-B2F37A815BB7}" srcOrd="7" destOrd="0" presId="urn:microsoft.com/office/officeart/2005/8/layout/cycle6"/>
    <dgm:cxn modelId="{3B6254F3-F6FB-47DD-A614-986CB4EAA623}" type="presParOf" srcId="{D39D1857-E466-467D-B7AD-377DA565E281}" destId="{18B0D447-4FD4-4EB8-8F7B-AB70E851C2B7}" srcOrd="8" destOrd="0" presId="urn:microsoft.com/office/officeart/2005/8/layout/cycle6"/>
    <dgm:cxn modelId="{E6A86E53-AFAF-4213-833A-D4CB83BEC779}" type="presParOf" srcId="{D39D1857-E466-467D-B7AD-377DA565E281}" destId="{31672913-E65F-49EF-9CD1-34119881A936}" srcOrd="9" destOrd="0" presId="urn:microsoft.com/office/officeart/2005/8/layout/cycle6"/>
    <dgm:cxn modelId="{012FA4BB-8305-4D12-AE4D-4FDFE0CF5184}" type="presParOf" srcId="{D39D1857-E466-467D-B7AD-377DA565E281}" destId="{59229CDB-F4A3-47D8-B482-A5F363FF933F}" srcOrd="10" destOrd="0" presId="urn:microsoft.com/office/officeart/2005/8/layout/cycle6"/>
    <dgm:cxn modelId="{25FF87AF-A5A9-4E17-BF95-91A04576D66D}" type="presParOf" srcId="{D39D1857-E466-467D-B7AD-377DA565E281}" destId="{FB9F9C52-7999-430E-9AC2-752694FB8D80}" srcOrd="11" destOrd="0" presId="urn:microsoft.com/office/officeart/2005/8/layout/cycle6"/>
    <dgm:cxn modelId="{A1C0E0E0-406B-4E4D-9A28-6FFCB9E52D44}" type="presParOf" srcId="{D39D1857-E466-467D-B7AD-377DA565E281}" destId="{5EBCB8E3-59B5-4A9E-81B2-4EDC1BF69E7F}" srcOrd="12" destOrd="0" presId="urn:microsoft.com/office/officeart/2005/8/layout/cycle6"/>
    <dgm:cxn modelId="{9E04F564-55CC-447F-A86E-69F3F913D0AC}" type="presParOf" srcId="{D39D1857-E466-467D-B7AD-377DA565E281}" destId="{56048AA6-B252-4575-868B-F84C959A3AD6}" srcOrd="13" destOrd="0" presId="urn:microsoft.com/office/officeart/2005/8/layout/cycle6"/>
    <dgm:cxn modelId="{A016E167-8B6C-4FA3-896F-E469783041B6}" type="presParOf" srcId="{D39D1857-E466-467D-B7AD-377DA565E281}" destId="{95258199-FF2C-4367-89F3-BE638697E1AB}" srcOrd="14" destOrd="0" presId="urn:microsoft.com/office/officeart/2005/8/layout/cycle6"/>
    <dgm:cxn modelId="{DE7CC161-22D7-4603-AE71-4E70EEF745EA}" type="presParOf" srcId="{D39D1857-E466-467D-B7AD-377DA565E281}" destId="{90FF0641-AA0A-4CB5-B3E9-BC7C63732302}" srcOrd="15" destOrd="0" presId="urn:microsoft.com/office/officeart/2005/8/layout/cycle6"/>
    <dgm:cxn modelId="{AE96AAC0-010B-4FDE-A133-5CA11BC7F0D1}" type="presParOf" srcId="{D39D1857-E466-467D-B7AD-377DA565E281}" destId="{2AC85F1C-2F87-41E9-AEDD-42A10C3F8B20}" srcOrd="16" destOrd="0" presId="urn:microsoft.com/office/officeart/2005/8/layout/cycle6"/>
    <dgm:cxn modelId="{DF54B76A-A527-448C-B4B4-D9B2EBB7DAE0}" type="presParOf" srcId="{D39D1857-E466-467D-B7AD-377DA565E281}" destId="{6BA6CD03-D4E6-4527-94C1-DBDD91A198DA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603F89-CE90-4999-B77B-B2202A4442F5}">
      <dsp:nvSpPr>
        <dsp:cNvPr id="0" name=""/>
        <dsp:cNvSpPr/>
      </dsp:nvSpPr>
      <dsp:spPr>
        <a:xfrm>
          <a:off x="2627494" y="1296"/>
          <a:ext cx="1201050" cy="78068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Transport morski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2627494" y="1296"/>
        <a:ext cx="1201050" cy="780682"/>
      </dsp:txXfrm>
    </dsp:sp>
    <dsp:sp modelId="{9EB8EADC-D536-4C1B-A764-6454D5DCDE46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2448825" y="103393"/>
              </a:moveTo>
              <a:arcTo wR="1840610" hR="1840610" stAng="17357736" swAng="1502834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CDBA7-C459-42D2-9DEF-CBC9A3A8DA2F}">
      <dsp:nvSpPr>
        <dsp:cNvPr id="0" name=""/>
        <dsp:cNvSpPr/>
      </dsp:nvSpPr>
      <dsp:spPr>
        <a:xfrm>
          <a:off x="4221510" y="921601"/>
          <a:ext cx="1201050" cy="780682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smtClean="0">
              <a:solidFill>
                <a:schemeClr val="tx1"/>
              </a:solidFill>
            </a:rPr>
            <a:t>Pozyskanie surowców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4221510" y="921601"/>
        <a:ext cx="1201050" cy="780682"/>
      </dsp:txXfrm>
    </dsp:sp>
    <dsp:sp modelId="{3121DC97-2BE2-4FCC-A4DB-A6B4280A6ED6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3606297" y="1320805"/>
              </a:moveTo>
              <a:arcTo wR="1840610" hR="1840610" stAng="20615758" swAng="1968483"/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058C0B-DA9D-4845-80BD-BD82F6D2AFFA}">
      <dsp:nvSpPr>
        <dsp:cNvPr id="0" name=""/>
        <dsp:cNvSpPr/>
      </dsp:nvSpPr>
      <dsp:spPr>
        <a:xfrm>
          <a:off x="4221510" y="2762211"/>
          <a:ext cx="1201050" cy="780682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Przemysł stoczniowy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4221510" y="2762211"/>
        <a:ext cx="1201050" cy="780682"/>
      </dsp:txXfrm>
    </dsp:sp>
    <dsp:sp modelId="{18B0D447-4FD4-4EB8-8F7B-AB70E851C2B7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3127105" y="3156960"/>
              </a:moveTo>
              <a:arcTo wR="1840610" hR="1840610" stAng="2739429" swAng="1502834"/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672913-E65F-49EF-9CD1-34119881A936}">
      <dsp:nvSpPr>
        <dsp:cNvPr id="0" name=""/>
        <dsp:cNvSpPr/>
      </dsp:nvSpPr>
      <dsp:spPr>
        <a:xfrm>
          <a:off x="2627494" y="3682517"/>
          <a:ext cx="1201050" cy="780682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Rybołówstwo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2627494" y="3682517"/>
        <a:ext cx="1201050" cy="780682"/>
      </dsp:txXfrm>
    </dsp:sp>
    <dsp:sp modelId="{FB9F9C52-7999-430E-9AC2-752694FB8D80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1232395" y="3577827"/>
              </a:moveTo>
              <a:arcTo wR="1840610" hR="1840610" stAng="6557736" swAng="1502834"/>
            </a:path>
          </a:pathLst>
        </a:custGeom>
        <a:noFill/>
        <a:ln w="9525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CB8E3-59B5-4A9E-81B2-4EDC1BF69E7F}">
      <dsp:nvSpPr>
        <dsp:cNvPr id="0" name=""/>
        <dsp:cNvSpPr/>
      </dsp:nvSpPr>
      <dsp:spPr>
        <a:xfrm>
          <a:off x="1033479" y="2762211"/>
          <a:ext cx="1201050" cy="780682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Turystyka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1033479" y="2762211"/>
        <a:ext cx="1201050" cy="780682"/>
      </dsp:txXfrm>
    </dsp:sp>
    <dsp:sp modelId="{95258199-FF2C-4367-89F3-BE638697E1AB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74923" y="2360415"/>
              </a:moveTo>
              <a:arcTo wR="1840610" hR="1840610" stAng="9815758" swAng="1968483"/>
            </a:path>
          </a:pathLst>
        </a:custGeom>
        <a:noFill/>
        <a:ln w="9525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FF0641-AA0A-4CB5-B3E9-BC7C63732302}">
      <dsp:nvSpPr>
        <dsp:cNvPr id="0" name=""/>
        <dsp:cNvSpPr/>
      </dsp:nvSpPr>
      <dsp:spPr>
        <a:xfrm>
          <a:off x="1033479" y="921601"/>
          <a:ext cx="1201050" cy="78068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</a:rPr>
            <a:t>Energetyka </a:t>
          </a:r>
          <a:endParaRPr lang="pl-PL" sz="1400" b="1" kern="1200" dirty="0">
            <a:solidFill>
              <a:schemeClr val="tx1"/>
            </a:solidFill>
          </a:endParaRPr>
        </a:p>
      </dsp:txBody>
      <dsp:txXfrm>
        <a:off x="1033479" y="921601"/>
        <a:ext cx="1201050" cy="780682"/>
      </dsp:txXfrm>
    </dsp:sp>
    <dsp:sp modelId="{6BA6CD03-D4E6-4527-94C1-DBDD91A198DA}">
      <dsp:nvSpPr>
        <dsp:cNvPr id="0" name=""/>
        <dsp:cNvSpPr/>
      </dsp:nvSpPr>
      <dsp:spPr>
        <a:xfrm>
          <a:off x="1387409" y="391637"/>
          <a:ext cx="3681221" cy="3681221"/>
        </a:xfrm>
        <a:custGeom>
          <a:avLst/>
          <a:gdLst/>
          <a:ahLst/>
          <a:cxnLst/>
          <a:rect l="0" t="0" r="0" b="0"/>
          <a:pathLst>
            <a:path>
              <a:moveTo>
                <a:pt x="554115" y="524260"/>
              </a:moveTo>
              <a:arcTo wR="1840610" hR="1840610" stAng="13539429" swAng="1502834"/>
            </a:path>
          </a:pathLst>
        </a:custGeom>
        <a:noFill/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21.03.2020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50WvBbaBl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Znalezione obrazy dla zapytania: gospodarka mor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6672" y="0"/>
            <a:ext cx="12231445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67544" y="1268760"/>
            <a:ext cx="7956376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7200" b="1" dirty="0" smtClean="0">
                <a:solidFill>
                  <a:schemeClr val="tx1"/>
                </a:solidFill>
              </a:rPr>
              <a:t>Gospodarka morska</a:t>
            </a:r>
            <a:endParaRPr lang="pl-PL" sz="7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>Perspektywy rozwoju gospodarki morskiej w Polsce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Prywatyzacja i środki z UE wpłynęły na unowocześnienie i rozwój gospodarski morskiej</a:t>
            </a:r>
          </a:p>
          <a:p>
            <a:r>
              <a:rPr lang="pl-PL" dirty="0" smtClean="0"/>
              <a:t>Nowoczesne i specjalistyczne terminale dają dodatkowe szanse rozwoju</a:t>
            </a:r>
          </a:p>
          <a:p>
            <a:r>
              <a:rPr lang="pl-PL" dirty="0" smtClean="0"/>
              <a:t>Zwiększanie inwestycji – rozbudowa infrastruktury kolejowej i drogowej</a:t>
            </a:r>
          </a:p>
          <a:p>
            <a:r>
              <a:rPr lang="pl-PL" dirty="0" smtClean="0"/>
              <a:t>Ułatwienia wymiany handlowej – współpraca międzynarodowa</a:t>
            </a:r>
            <a:endParaRPr lang="pl-P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Polska Morska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 tu filmik na podsumowanie</a:t>
            </a:r>
          </a:p>
          <a:p>
            <a:r>
              <a:rPr lang="pl-PL" dirty="0" smtClean="0">
                <a:hlinkClick r:id="rId2"/>
              </a:rPr>
              <a:t>https://www.youtube.com/watch?v=50WvBbaBl80</a:t>
            </a:r>
            <a:endParaRPr lang="pl-PL" dirty="0"/>
          </a:p>
        </p:txBody>
      </p:sp>
      <p:pic>
        <p:nvPicPr>
          <p:cNvPr id="22530" name="Picture 2" descr="Znalezione obrazy dla zapytania: Pomnik Polski Morskie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996952"/>
            <a:ext cx="6217558" cy="3096344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115616" y="61653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Pomnik Polski Morskiej w Gdyni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Gospodarka morska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3384376" cy="4392487"/>
          </a:xfrm>
        </p:spPr>
        <p:txBody>
          <a:bodyPr/>
          <a:lstStyle/>
          <a:p>
            <a:r>
              <a:rPr lang="pl-PL" dirty="0" smtClean="0"/>
              <a:t>wykorzystanie gospodarcze położenia nad morzem oraz bogactw naturalnych z nim związanych. </a:t>
            </a:r>
            <a:endParaRPr lang="pl-PL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687960" y="1916832"/>
          <a:ext cx="645604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603F89-CE90-4999-B77B-B2202A444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18603F89-CE90-4999-B77B-B2202A444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B8EADC-D536-4C1B-A764-6454D5DCD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EB8EADC-D536-4C1B-A764-6454D5DCD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CDBA7-C459-42D2-9DEF-CBC9A3A8DA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046CDBA7-C459-42D2-9DEF-CBC9A3A8DA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21DC97-2BE2-4FCC-A4DB-A6B4280A6E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3121DC97-2BE2-4FCC-A4DB-A6B4280A6E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1058C0B-DA9D-4845-80BD-BD82F6D2AF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D1058C0B-DA9D-4845-80BD-BD82F6D2AF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8B0D447-4FD4-4EB8-8F7B-AB70E851C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18B0D447-4FD4-4EB8-8F7B-AB70E851C2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72913-E65F-49EF-9CD1-34119881A9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31672913-E65F-49EF-9CD1-34119881A9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B9F9C52-7999-430E-9AC2-752694FB8D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FB9F9C52-7999-430E-9AC2-752694FB8D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BCB8E3-59B5-4A9E-81B2-4EDC1BF69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5EBCB8E3-59B5-4A9E-81B2-4EDC1BF69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5258199-FF2C-4367-89F3-BE638697E1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95258199-FF2C-4367-89F3-BE638697E1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0FF0641-AA0A-4CB5-B3E9-BC7C63732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90FF0641-AA0A-4CB5-B3E9-BC7C63732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A6CD03-D4E6-4527-94C1-DBDD91A19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">
                                            <p:graphicEl>
                                              <a:dgm id="{6BA6CD03-D4E6-4527-94C1-DBDD91A198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Porty morskie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6775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Portowy terminal przeładunkowy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 descr="Znalezione obrazy dla zapytania: terminal przeładunkow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56784" cy="4683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Znalezione obrazy dla zapytania: gazoport świnoujśc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9" y="1636000"/>
            <a:ext cx="3168352" cy="150496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Co przeładowujemy w portach?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pl-PL" b="1" dirty="0" smtClean="0"/>
              <a:t>Towary masowe </a:t>
            </a:r>
            <a:r>
              <a:rPr lang="pl-PL" dirty="0" smtClean="0"/>
              <a:t>(ropa naftowa, węgiel, gaz ziemny)</a:t>
            </a:r>
          </a:p>
          <a:p>
            <a:r>
              <a:rPr lang="pl-PL" b="1" dirty="0" smtClean="0"/>
              <a:t>Towary drobnicowe </a:t>
            </a:r>
            <a:r>
              <a:rPr lang="pl-PL" dirty="0" smtClean="0"/>
              <a:t>(np. elektronika)</a:t>
            </a:r>
            <a:endParaRPr lang="pl-PL" dirty="0"/>
          </a:p>
        </p:txBody>
      </p:sp>
      <p:pic>
        <p:nvPicPr>
          <p:cNvPr id="17410" name="Picture 2" descr="Znalezione obrazy dla zapytania: gazoport świnoujśc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36912"/>
            <a:ext cx="1523037" cy="1140791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788024" y="3212976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Gazoport</a:t>
            </a:r>
            <a:r>
              <a:rPr lang="pl-PL" dirty="0" smtClean="0"/>
              <a:t> Świnoujście</a:t>
            </a:r>
            <a:endParaRPr lang="pl-PL" dirty="0"/>
          </a:p>
        </p:txBody>
      </p:sp>
      <p:pic>
        <p:nvPicPr>
          <p:cNvPr id="17414" name="Picture 6" descr="Znalezione obrazy dla zapytania: naftopo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005064"/>
            <a:ext cx="2810578" cy="1872208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5148064" y="5949280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err="1" smtClean="0"/>
              <a:t>Naftoport</a:t>
            </a:r>
            <a:r>
              <a:rPr lang="pl-PL" dirty="0" smtClean="0"/>
              <a:t> Gdańsk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27584" y="4797152"/>
            <a:ext cx="338437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l-PL" dirty="0" smtClean="0"/>
              <a:t>https://trojmiasto.tv/Najwiekszy-kontenerowiec-wplywa-do-portu-w-Gdansku-23-08-2019-video-35640.html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b="1" dirty="0" smtClean="0"/>
              <a:t>Porty pasażerskie – ruch turystyczny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8434" name="Picture 2" descr="Znalezione obrazy dla zapytania: prom pasażerski pols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6120680" cy="43495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1"/>
                </a:solidFill>
              </a:rPr>
              <a:t>Przemysł stoczniowy</a:t>
            </a:r>
            <a:endParaRPr lang="pl-PL" b="1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pl-PL" dirty="0" smtClean="0"/>
              <a:t>Do niedawna branża ta przeżywała kryzys (restrukturyzacja przemysłu, tani konkurenci</a:t>
            </a:r>
            <a:br>
              <a:rPr lang="pl-PL" dirty="0" smtClean="0"/>
            </a:br>
            <a:r>
              <a:rPr lang="pl-PL" dirty="0" smtClean="0"/>
              <a:t>z Azji)</a:t>
            </a:r>
          </a:p>
          <a:p>
            <a:r>
              <a:rPr lang="pl-PL" dirty="0" smtClean="0"/>
              <a:t>Ostatnio – dynamiczny rozwój</a:t>
            </a:r>
          </a:p>
          <a:p>
            <a:endParaRPr lang="pl-PL" dirty="0"/>
          </a:p>
        </p:txBody>
      </p:sp>
      <p:pic>
        <p:nvPicPr>
          <p:cNvPr id="19458" name="Picture 2" descr="https://upload.wikimedia.org/wikipedia/commons/thumb/9/9b/Ship-building-and-repairing-poland.svg/1920px-Ship-building-and-repairing-poland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2491" y="3429000"/>
            <a:ext cx="5299789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Czym zajmują się polskie stocznie?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6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Budowa specjalistycznych statków (w tym jachtów)</a:t>
            </a:r>
          </a:p>
          <a:p>
            <a:r>
              <a:rPr lang="pl-PL" dirty="0" smtClean="0"/>
              <a:t>Tworzenie wyposażenia statków</a:t>
            </a:r>
          </a:p>
          <a:p>
            <a:r>
              <a:rPr lang="pl-PL" dirty="0" smtClean="0"/>
              <a:t>Remont statków i urządzeń działających na morzach</a:t>
            </a:r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323528" y="4293096"/>
            <a:ext cx="3960440" cy="1532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pl-PL" sz="1400" dirty="0" smtClean="0"/>
              <a:t>W Polsce najważniejsze stocznie znajdują się w </a:t>
            </a:r>
            <a:r>
              <a:rPr lang="pl-PL" sz="1400" b="1" dirty="0" smtClean="0"/>
              <a:t>Gdańsku, Gdyni i Szczecinie.</a:t>
            </a:r>
          </a:p>
          <a:p>
            <a:endParaRPr lang="pl-PL" sz="1400" dirty="0" smtClean="0"/>
          </a:p>
          <a:p>
            <a:r>
              <a:rPr lang="pl-PL" sz="1400" dirty="0" smtClean="0"/>
              <a:t>W Polsce realizuje się </a:t>
            </a:r>
            <a:r>
              <a:rPr lang="pl-PL" sz="1400" b="1" dirty="0" smtClean="0"/>
              <a:t>10 procent europejskiej produkcji stoczniowej</a:t>
            </a:r>
            <a:r>
              <a:rPr lang="pl-PL" sz="1400" dirty="0" smtClean="0"/>
              <a:t>, a więc więcej niż w Wielkiej Brytanii, Francji czy Hiszpanii. </a:t>
            </a:r>
          </a:p>
          <a:p>
            <a:endParaRPr lang="pl-PL" sz="1400" dirty="0" smtClean="0"/>
          </a:p>
          <a:p>
            <a:r>
              <a:rPr lang="pl-PL" sz="1400" dirty="0" smtClean="0"/>
              <a:t>W 2006 roku w przemyśle stoczniowym zatrudnionych było 23 tys. ludzi, a w 2015 31 tys.</a:t>
            </a:r>
            <a:endParaRPr lang="pl-PL" sz="1400" dirty="0"/>
          </a:p>
        </p:txBody>
      </p:sp>
      <p:pic>
        <p:nvPicPr>
          <p:cNvPr id="20482" name="Picture 2" descr="Znalezione obrazy dla zapytania: stocz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933056"/>
            <a:ext cx="4520737" cy="256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844824"/>
            <a:ext cx="4968552" cy="4865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pl-PL" b="1" dirty="0" smtClean="0"/>
              <a:t>Rybołówstwo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Prawie ¾ ryb pochodzi z łowiska Morza Bałtyckiego</a:t>
            </a:r>
            <a:endParaRPr lang="pl-PL" dirty="0"/>
          </a:p>
        </p:txBody>
      </p:sp>
      <p:pic>
        <p:nvPicPr>
          <p:cNvPr id="21508" name="Picture 4" descr="Znalezione obrazy dla zapytania: kuter ryback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08919"/>
            <a:ext cx="3600400" cy="3756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Pokaz na ekranie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Gospodarka morska</vt:lpstr>
      <vt:lpstr>Porty morskie</vt:lpstr>
      <vt:lpstr>Portowy terminal przeładunkowy</vt:lpstr>
      <vt:lpstr>Co przeładowujemy w portach?</vt:lpstr>
      <vt:lpstr>Porty pasażerskie – ruch turystyczny</vt:lpstr>
      <vt:lpstr>Przemysł stoczniowy</vt:lpstr>
      <vt:lpstr>Czym zajmują się polskie stocznie?</vt:lpstr>
      <vt:lpstr>Rybołówstwo</vt:lpstr>
      <vt:lpstr>Perspektywy rozwoju gospodarki morskiej w Polsce</vt:lpstr>
      <vt:lpstr>Polska Morska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Ania</dc:creator>
  <cp:lastModifiedBy>Anna Puścian</cp:lastModifiedBy>
  <cp:revision>2</cp:revision>
  <dcterms:created xsi:type="dcterms:W3CDTF">2020-03-20T22:24:32Z</dcterms:created>
  <dcterms:modified xsi:type="dcterms:W3CDTF">2020-03-21T00:06:07Z</dcterms:modified>
</cp:coreProperties>
</file>